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67" r:id="rId12"/>
    <p:sldId id="259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0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8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50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19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886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73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24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05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93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72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2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56AC0-A7F5-48FB-B6DB-208041F4B64B}" type="datetimeFigureOut">
              <a:rPr lang="fi-FI" smtClean="0"/>
              <a:t>4.3.2021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32F1-3F38-4B48-98DD-BBE7B9523F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1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ssa@pam.fi" TargetMode="External"/><Relationship Id="rId2" Type="http://schemas.openxmlformats.org/officeDocument/2006/relationships/hyperlink" Target="https://www.pam.fi/tyottomyyskassa/tyottomyyskass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tkassa.pam.fi/public-attachments?_ga=2.171696679.688546862.1614764983-956287782.159221305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yj.fi/jos-jaat-tyottomaksi/paivarahalaskur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m.fi/tyottomyyskassa/lomakkeet-ja-liitteet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3999" y="341313"/>
            <a:ext cx="9144000" cy="2387600"/>
          </a:xfrm>
        </p:spPr>
        <p:txBody>
          <a:bodyPr/>
          <a:lstStyle/>
          <a:p>
            <a:r>
              <a:rPr lang="fi-FI" dirty="0" smtClean="0"/>
              <a:t>Työttömyysturva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378" y="3005138"/>
            <a:ext cx="5379243" cy="29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5553" y="7290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Omavastuuaika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Asetetaan</a:t>
            </a:r>
            <a:r>
              <a:rPr lang="fi-FI" sz="2000" dirty="0"/>
              <a:t>, kun </a:t>
            </a:r>
            <a:endParaRPr lang="fi-FI" sz="2000" dirty="0" smtClean="0"/>
          </a:p>
          <a:p>
            <a:pPr marL="0" indent="0">
              <a:buNone/>
            </a:pPr>
            <a:r>
              <a:rPr lang="fi-FI" sz="1900" dirty="0" smtClean="0"/>
              <a:t>•</a:t>
            </a:r>
            <a:r>
              <a:rPr lang="fi-FI" sz="1900" dirty="0"/>
              <a:t>henkilö jää työttömäksi ja täyttää työssäoloehdon 1. </a:t>
            </a:r>
            <a:r>
              <a:rPr lang="fi-FI" sz="1900" dirty="0" smtClean="0"/>
              <a:t>kertaa</a:t>
            </a:r>
          </a:p>
          <a:p>
            <a:pPr marL="0" indent="0">
              <a:buNone/>
            </a:pPr>
            <a:r>
              <a:rPr lang="fi-FI" sz="1900" dirty="0" smtClean="0"/>
              <a:t>•</a:t>
            </a:r>
            <a:r>
              <a:rPr lang="fi-FI" sz="1900" dirty="0"/>
              <a:t>täyttää työssäoloehdon uudelleen enimmäisajan täyttymisen </a:t>
            </a:r>
            <a:r>
              <a:rPr lang="fi-FI" sz="1900" dirty="0" smtClean="0"/>
              <a:t>jälkeen</a:t>
            </a:r>
          </a:p>
          <a:p>
            <a:pPr marL="0" indent="0">
              <a:buNone/>
            </a:pPr>
            <a:r>
              <a:rPr lang="fi-FI" sz="1900" dirty="0" smtClean="0"/>
              <a:t>•</a:t>
            </a:r>
            <a:r>
              <a:rPr lang="fi-FI" sz="1900" dirty="0"/>
              <a:t>hakija täyttää työssäoloehdon uudelleen ja edellisestä omavastuuajan jälkeisestä ensimmäisestä maksetusta päivästä on yli vuosi</a:t>
            </a:r>
            <a:r>
              <a:rPr lang="fi-FI" sz="1900" dirty="0" smtClean="0"/>
              <a:t>.</a:t>
            </a:r>
          </a:p>
          <a:p>
            <a:pPr marL="0" indent="0">
              <a:buNone/>
            </a:pPr>
            <a:endParaRPr lang="fi-FI" sz="2000" dirty="0" smtClean="0"/>
          </a:p>
          <a:p>
            <a:pPr marL="0" indent="0">
              <a:buNone/>
            </a:pPr>
            <a:r>
              <a:rPr lang="fi-FI" sz="2000" dirty="0" smtClean="0"/>
              <a:t>Omavastuuaika asetetaan siis pääsääntöisesti </a:t>
            </a:r>
            <a:r>
              <a:rPr lang="fi-FI" sz="2000" dirty="0"/>
              <a:t>kerran vuodessa </a:t>
            </a:r>
            <a:endParaRPr lang="fi-FI" sz="2000" dirty="0" smtClean="0"/>
          </a:p>
          <a:p>
            <a:pPr marL="0" indent="0">
              <a:buNone/>
            </a:pPr>
            <a:r>
              <a:rPr lang="fi-FI" sz="1900" dirty="0"/>
              <a:t>Omavastuuaika </a:t>
            </a:r>
            <a:r>
              <a:rPr lang="fi-FI" sz="1900" dirty="0" smtClean="0"/>
              <a:t>on 5 arkipäivää</a:t>
            </a:r>
            <a:r>
              <a:rPr lang="fi-FI" sz="1900" dirty="0"/>
              <a:t> </a:t>
            </a:r>
            <a:r>
              <a:rPr lang="fi-FI" sz="1900" dirty="0" smtClean="0"/>
              <a:t>ja se </a:t>
            </a:r>
            <a:r>
              <a:rPr lang="fi-FI" sz="1900" dirty="0"/>
              <a:t>voi kulua vain sellaisilta päiviltä, jolloin on oikeus </a:t>
            </a:r>
            <a:r>
              <a:rPr lang="fi-FI" sz="1900" dirty="0" smtClean="0"/>
              <a:t>päivärahaan.</a:t>
            </a:r>
          </a:p>
          <a:p>
            <a:pPr marL="0" indent="0">
              <a:buNone/>
            </a:pPr>
            <a:endParaRPr lang="fi-FI" sz="19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65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60458"/>
            <a:ext cx="10972800" cy="728662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fi-FI" sz="4000" dirty="0" smtClean="0"/>
              <a:t>Verotus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66507"/>
            <a:ext cx="10972800" cy="4499367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fi-FI" altLang="fi-FI" sz="2000" dirty="0" smtClean="0"/>
              <a:t>Kassa saa palkkaverotiedot suoraan Verohallinnolta vuoden alussa. Palkkaverotietojen perusteella kassa pidättää ansiosidonnaisesta päivärahasta vähintään 25 %.</a:t>
            </a:r>
          </a:p>
          <a:p>
            <a:pPr marL="0" indent="0">
              <a:buNone/>
              <a:defRPr/>
            </a:pPr>
            <a:endParaRPr lang="fi-FI" altLang="fi-FI" sz="2000" dirty="0"/>
          </a:p>
          <a:p>
            <a:pPr>
              <a:buFontTx/>
              <a:buChar char="•"/>
              <a:defRPr/>
            </a:pPr>
            <a:r>
              <a:rPr lang="fi-FI" altLang="fi-FI" sz="2000" dirty="0" smtClean="0"/>
              <a:t>Jäsen voi halutessaan tilata muutosverokortin etuutta varten</a:t>
            </a:r>
            <a:r>
              <a:rPr lang="fi-FI" altLang="fi-FI" sz="2000" dirty="0"/>
              <a:t>. </a:t>
            </a:r>
            <a:r>
              <a:rPr lang="fi-FI" altLang="fi-FI" sz="2000" dirty="0" smtClean="0"/>
              <a:t>Saamme </a:t>
            </a:r>
            <a:r>
              <a:rPr lang="fi-FI" altLang="fi-FI" sz="2000" dirty="0"/>
              <a:t>päivitetyt tiedot sähköisesti suoraan verottajalta, kun </a:t>
            </a:r>
            <a:r>
              <a:rPr lang="fi-FI" altLang="fi-FI" sz="2000" dirty="0" smtClean="0"/>
              <a:t>jäsen ilmoittaa </a:t>
            </a:r>
            <a:r>
              <a:rPr lang="fi-FI" altLang="fi-FI" sz="2000" dirty="0"/>
              <a:t>maksajaksi Palvelualojen työttömyyskassan.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fi-FI" dirty="0" smtClean="0"/>
              <a:t/>
            </a:r>
            <a:br>
              <a:rPr lang="fi-FI" dirty="0" smtClean="0"/>
            </a:br>
            <a:endParaRPr lang="fi-FI" altLang="fi-FI" dirty="0" smtClean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029925"/>
            <a:ext cx="2581275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C87871-A8D3-4702-95C3-6ED46D828D6A}" type="datetime1">
              <a:rPr lang="fi-FI" smtClean="0"/>
              <a:t>4.3.2021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04CC7-ACE5-4DF4-8F3C-631E3DEB4F8C}" type="slidenum">
              <a:rPr lang="fi-FI" altLang="fi-FI" smtClean="0"/>
              <a:pPr>
                <a:defRPr/>
              </a:pPr>
              <a:t>11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39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506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Poikkeukset koronan aikana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altLang="fi-FI" sz="2400" dirty="0" smtClean="0"/>
              <a:t>Poikkeuslaki työssäoloehtoon v. 2020</a:t>
            </a:r>
          </a:p>
          <a:p>
            <a:pPr lvl="1"/>
            <a:endParaRPr lang="fi-FI" altLang="fi-FI" sz="600" dirty="0" smtClean="0"/>
          </a:p>
          <a:p>
            <a:pPr lvl="1"/>
            <a:r>
              <a:rPr lang="fi-FI" altLang="fi-FI" sz="2000" b="1" dirty="0" smtClean="0">
                <a:solidFill>
                  <a:srgbClr val="FF0000"/>
                </a:solidFill>
              </a:rPr>
              <a:t>16.3. – 31.12.2020</a:t>
            </a:r>
            <a:r>
              <a:rPr lang="fi-FI" altLang="fi-FI" sz="2000" dirty="0"/>
              <a:t> </a:t>
            </a:r>
            <a:r>
              <a:rPr lang="fi-FI" altLang="fi-FI" sz="2000" dirty="0" smtClean="0"/>
              <a:t>jäsenyys- ja työssäoloehto voi olla 13 viikkoa (yksi työssäoloehtoa kerryttävä viikko oltava 1.3.2020 jälkeen). </a:t>
            </a:r>
          </a:p>
          <a:p>
            <a:pPr lvl="1"/>
            <a:r>
              <a:rPr lang="fi-FI" altLang="fi-FI" sz="2000" dirty="0" smtClean="0"/>
              <a:t>Sovelletaan, kun maksatus alkaa viimeistään 31.12.2020</a:t>
            </a:r>
          </a:p>
          <a:p>
            <a:pPr lvl="1"/>
            <a:r>
              <a:rPr lang="fi-FI" altLang="fi-FI" sz="2000" dirty="0" smtClean="0"/>
              <a:t>Koskee vain tilanteita, jolloin 26 viikon jäsenyys- ja työssäoloehto ei täyty</a:t>
            </a:r>
          </a:p>
          <a:p>
            <a:pPr marL="457200" lvl="1" indent="0">
              <a:buNone/>
            </a:pPr>
            <a:endParaRPr lang="fi-FI" altLang="fi-FI" sz="2000" dirty="0" smtClean="0"/>
          </a:p>
          <a:p>
            <a:r>
              <a:rPr lang="fi-FI" sz="2400" dirty="0" smtClean="0"/>
              <a:t>Poikkeuslaki enimmäismaksuajan laskuriin v. 2020</a:t>
            </a:r>
          </a:p>
          <a:p>
            <a:pPr lvl="1"/>
            <a:endParaRPr lang="fi-FI" sz="600" dirty="0" smtClean="0"/>
          </a:p>
          <a:p>
            <a:pPr lvl="1"/>
            <a:r>
              <a:rPr lang="fi-FI" sz="2000" dirty="0"/>
              <a:t>E</a:t>
            </a:r>
            <a:r>
              <a:rPr lang="fi-FI" sz="2000" dirty="0" smtClean="0"/>
              <a:t>nimmäismaksuajan laskuriin ei ole kertynyt päiviä ajalla </a:t>
            </a:r>
            <a:r>
              <a:rPr lang="fi-FI" sz="2000" b="1" dirty="0" smtClean="0">
                <a:solidFill>
                  <a:srgbClr val="FF0000"/>
                </a:solidFill>
              </a:rPr>
              <a:t>1.7. – 31.12.2020</a:t>
            </a:r>
            <a:r>
              <a:rPr lang="fi-FI" sz="2000" dirty="0" smtClean="0">
                <a:solidFill>
                  <a:srgbClr val="FF0000"/>
                </a:solidFill>
              </a:rPr>
              <a:t>. </a:t>
            </a:r>
          </a:p>
          <a:p>
            <a:pPr lvl="1"/>
            <a:r>
              <a:rPr lang="fi-FI" sz="2000" i="1" dirty="0" smtClean="0"/>
              <a:t>Lomautetuilla</a:t>
            </a:r>
            <a:r>
              <a:rPr lang="fi-FI" sz="2000" dirty="0" smtClean="0"/>
              <a:t> laskuriin ei ole kertynyt myöskään maksetut päivät ajalla </a:t>
            </a:r>
            <a:r>
              <a:rPr lang="fi-FI" sz="2000" b="1" dirty="0" smtClean="0">
                <a:solidFill>
                  <a:srgbClr val="FF0000"/>
                </a:solidFill>
              </a:rPr>
              <a:t>16.3</a:t>
            </a:r>
            <a:r>
              <a:rPr lang="fi-FI" sz="2000" b="1" dirty="0">
                <a:solidFill>
                  <a:srgbClr val="FF0000"/>
                </a:solidFill>
              </a:rPr>
              <a:t>. – </a:t>
            </a:r>
            <a:r>
              <a:rPr lang="fi-FI" sz="2000" b="1" dirty="0" smtClean="0">
                <a:solidFill>
                  <a:srgbClr val="FF0000"/>
                </a:solidFill>
              </a:rPr>
              <a:t>30.6.2020</a:t>
            </a:r>
            <a:r>
              <a:rPr lang="fi-FI" sz="2000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fi-FI" sz="2000" dirty="0" smtClean="0"/>
          </a:p>
          <a:p>
            <a:r>
              <a:rPr lang="fi-FI" sz="2400" dirty="0" smtClean="0"/>
              <a:t>Poikkeuslaki suojaosuudelle</a:t>
            </a:r>
          </a:p>
          <a:p>
            <a:pPr lvl="1"/>
            <a:endParaRPr lang="fi-FI" sz="600" dirty="0" smtClean="0"/>
          </a:p>
          <a:p>
            <a:pPr lvl="1"/>
            <a:r>
              <a:rPr lang="fi-FI" sz="2000" dirty="0" smtClean="0"/>
              <a:t>Suojaosuus kuukauden sovittelujaksolle 500 € </a:t>
            </a:r>
            <a:r>
              <a:rPr lang="fi-FI" sz="2000" b="1" dirty="0" smtClean="0"/>
              <a:t>1.6.2020 – 30.6.2021</a:t>
            </a:r>
            <a:r>
              <a:rPr lang="fi-FI" sz="2000" dirty="0" smtClean="0"/>
              <a:t> (normaalisti suojaosuus 300 €)</a:t>
            </a:r>
          </a:p>
          <a:p>
            <a:pPr lvl="1"/>
            <a:r>
              <a:rPr lang="fi-FI" sz="2000" dirty="0" smtClean="0"/>
              <a:t>Suojaosuus 4 viikon sovittelujaksolle 465 € </a:t>
            </a:r>
            <a:r>
              <a:rPr lang="fi-FI" sz="2000" b="1" dirty="0" smtClean="0"/>
              <a:t>1.6.2020 – 30.6.2021</a:t>
            </a:r>
            <a:r>
              <a:rPr lang="fi-FI" sz="2000" dirty="0" smtClean="0"/>
              <a:t> (normaalisti suojaosuus 279 €)</a:t>
            </a:r>
          </a:p>
          <a:p>
            <a:pPr lvl="1"/>
            <a:endParaRPr lang="fi-FI" sz="2000" dirty="0"/>
          </a:p>
          <a:p>
            <a:r>
              <a:rPr lang="fi-FI" sz="2400" dirty="0" smtClean="0"/>
              <a:t>Poikkeus omavastuuaikaan v. 2020</a:t>
            </a:r>
          </a:p>
          <a:p>
            <a:pPr lvl="1"/>
            <a:r>
              <a:rPr lang="fi-FI" sz="2000" b="1" dirty="0" smtClean="0">
                <a:solidFill>
                  <a:srgbClr val="FF0000"/>
                </a:solidFill>
              </a:rPr>
              <a:t>16.3. – 31.12.2020</a:t>
            </a:r>
            <a:r>
              <a:rPr lang="fi-FI" sz="2000" b="1" dirty="0" smtClean="0"/>
              <a:t> </a:t>
            </a:r>
            <a:r>
              <a:rPr lang="fi-FI" sz="2000" dirty="0" smtClean="0"/>
              <a:t>omavastuun ajalta voidaan myös maksaa päivärahaa</a:t>
            </a:r>
          </a:p>
          <a:p>
            <a:pPr lvl="1"/>
            <a:r>
              <a:rPr lang="fi-FI" sz="2000" dirty="0" smtClean="0"/>
              <a:t>Sovelletaan, kun ensimmäinen omavastuupäivä on viimeistään 31.12.2020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1790D-B827-45F4-B025-E4E5C53D3F0F}" type="datetime1">
              <a:rPr lang="fi-FI" smtClean="0"/>
              <a:t>4.3.2021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Yhteystiedot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400" dirty="0"/>
              <a:t>T</a:t>
            </a:r>
            <a:r>
              <a:rPr lang="fi-FI" sz="2400" dirty="0" smtClean="0"/>
              <a:t>yöttömyyskassan kotisivut: </a:t>
            </a:r>
            <a:r>
              <a:rPr lang="fi-FI" sz="2400" dirty="0" smtClean="0">
                <a:hlinkClick r:id="rId2"/>
              </a:rPr>
              <a:t>https</a:t>
            </a:r>
            <a:r>
              <a:rPr lang="fi-FI" sz="2400" dirty="0">
                <a:hlinkClick r:id="rId2"/>
              </a:rPr>
              <a:t>://</a:t>
            </a:r>
            <a:r>
              <a:rPr lang="fi-FI" sz="2400" dirty="0" smtClean="0">
                <a:hlinkClick r:id="rId2"/>
              </a:rPr>
              <a:t>www.pam.fi/tyottomyyskassa/tyottomyyskassa.html</a:t>
            </a:r>
            <a:r>
              <a:rPr lang="fi-FI" sz="2400" dirty="0" smtClean="0"/>
              <a:t> </a:t>
            </a:r>
          </a:p>
          <a:p>
            <a:pPr lvl="1"/>
            <a:endParaRPr lang="fi-FI" sz="2000" dirty="0" smtClean="0"/>
          </a:p>
          <a:p>
            <a:r>
              <a:rPr lang="fi-FI" sz="2400" dirty="0" smtClean="0"/>
              <a:t>Pääset kirjautumaan verkkopalveluumme kotisivuiltamme</a:t>
            </a:r>
          </a:p>
          <a:p>
            <a:pPr marL="0" indent="0">
              <a:buNone/>
            </a:pPr>
            <a:endParaRPr lang="fi-FI" dirty="0">
              <a:sym typeface="Wingdings" panose="05000000000000000000" pitchFamily="2" charset="2"/>
            </a:endParaRPr>
          </a:p>
          <a:p>
            <a:r>
              <a:rPr lang="fi-FI" sz="2400" dirty="0" smtClean="0"/>
              <a:t>Kassan sähköposti: </a:t>
            </a:r>
            <a:r>
              <a:rPr lang="fi-FI" sz="2400" dirty="0" smtClean="0">
                <a:hlinkClick r:id="rId3"/>
              </a:rPr>
              <a:t>kassa@pam.fi</a:t>
            </a:r>
            <a:endParaRPr lang="fi-FI" sz="2400" dirty="0" smtClean="0"/>
          </a:p>
          <a:p>
            <a:endParaRPr lang="fi-FI" sz="2400" dirty="0" smtClean="0"/>
          </a:p>
          <a:p>
            <a:r>
              <a:rPr lang="fi-FI" sz="2400" dirty="0" smtClean="0"/>
              <a:t>Työttömyysturvaneuvonta: 020 690 211 (ma-pe klo 10-14)</a:t>
            </a:r>
          </a:p>
          <a:p>
            <a:pPr lvl="1"/>
            <a:endParaRPr lang="fi-FI" dirty="0" smtClean="0"/>
          </a:p>
          <a:p>
            <a:r>
              <a:rPr lang="fi-FI" sz="2400" dirty="0" smtClean="0"/>
              <a:t>Postiosoite: Palvelualojen työttömyyskassa, PL 93, 00531 Helsinki</a:t>
            </a:r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Työnantaja voi myös lähettää liitteitä työttömyyskassan verkkopalvelusta: </a:t>
            </a:r>
            <a:r>
              <a:rPr lang="fi-FI" sz="2400" dirty="0">
                <a:hlinkClick r:id="rId4"/>
              </a:rPr>
              <a:t>Työttömyyskassa - Palvelualojen ammattiliitto PAM - Liitteiden lähettäminen ilman </a:t>
            </a:r>
            <a:r>
              <a:rPr lang="fi-FI" sz="2400" dirty="0" smtClean="0">
                <a:hlinkClick r:id="rId4"/>
              </a:rPr>
              <a:t>hakemusta</a:t>
            </a:r>
            <a:r>
              <a:rPr lang="fi-FI" sz="2400" dirty="0" smtClean="0"/>
              <a:t> </a:t>
            </a: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13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094" y="2469863"/>
            <a:ext cx="2686425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2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634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Kenellä on oikeus ansiopäivärahaan?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 smtClean="0"/>
              <a:t>Kokonaan tai osittain </a:t>
            </a:r>
            <a:r>
              <a:rPr lang="fi-FI" sz="2400" dirty="0" smtClean="0"/>
              <a:t>työttömällä </a:t>
            </a:r>
            <a:r>
              <a:rPr lang="fi-FI" sz="2400" dirty="0" smtClean="0"/>
              <a:t>(lomautettu, tarvittaessa työhön kutsuttava)</a:t>
            </a:r>
          </a:p>
          <a:p>
            <a:pPr lvl="1"/>
            <a:endParaRPr lang="fi-FI" sz="600" dirty="0" smtClean="0"/>
          </a:p>
          <a:p>
            <a:r>
              <a:rPr lang="fi-FI" sz="2400" dirty="0" smtClean="0"/>
              <a:t>Jäsenellä joka täyttää jäsenyys- ja työssäoloehdon:</a:t>
            </a:r>
          </a:p>
          <a:p>
            <a:pPr lvl="1"/>
            <a:endParaRPr lang="fi-FI" sz="600" dirty="0" smtClean="0"/>
          </a:p>
          <a:p>
            <a:pPr lvl="1"/>
            <a:r>
              <a:rPr lang="fi-FI" b="1" i="1" dirty="0" smtClean="0"/>
              <a:t>Jäsenyysehto</a:t>
            </a:r>
            <a:r>
              <a:rPr lang="fi-FI" dirty="0" smtClean="0"/>
              <a:t>: kassan jäsen (vakuutettuna) vähintään 26 edellistä viikkoa</a:t>
            </a:r>
          </a:p>
          <a:p>
            <a:pPr lvl="1"/>
            <a:endParaRPr lang="fi-FI" sz="600" dirty="0"/>
          </a:p>
          <a:p>
            <a:pPr lvl="1"/>
            <a:r>
              <a:rPr lang="fi-FI" b="1" i="1" dirty="0" smtClean="0"/>
              <a:t>Työssäoloehto: </a:t>
            </a:r>
            <a:r>
              <a:rPr lang="fi-FI" dirty="0" smtClean="0"/>
              <a:t>26 palkallista viikkoa, jossa työaika on vähintään 18 h/vko. Työssäoloehtoon huomioidaan jäsenyysaikana tehty työ.</a:t>
            </a:r>
          </a:p>
          <a:p>
            <a:pPr lvl="1"/>
            <a:endParaRPr lang="fi-FI" b="1" i="1" dirty="0"/>
          </a:p>
          <a:p>
            <a:r>
              <a:rPr lang="fi-FI" sz="2400" dirty="0" smtClean="0"/>
              <a:t>Lisäksi jäsenen tulee ilmoittautua TE-toimistoon työttömäksi työnhakijaksi</a:t>
            </a:r>
          </a:p>
          <a:p>
            <a:pPr lvl="1"/>
            <a:r>
              <a:rPr lang="fi-FI" sz="2000" dirty="0" smtClean="0"/>
              <a:t>Ilmoittautumista ei voi tehdä takautuvasti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83825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 smtClean="0"/>
              <a:t>Miten päivärahaa haetaan?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/>
              <a:t>Ensimmäinen hakemus toimitetaan kassalle kahden viikon työttömyyden jälkeen</a:t>
            </a:r>
          </a:p>
          <a:p>
            <a:pPr lvl="1"/>
            <a:endParaRPr lang="fi-FI" sz="600" dirty="0" smtClean="0"/>
          </a:p>
          <a:p>
            <a:pPr lvl="1"/>
            <a:r>
              <a:rPr lang="fi-FI" sz="2200" dirty="0" smtClean="0"/>
              <a:t>Hakemuksen voi toimittaa kassan verkkopalvelussa tai postitse</a:t>
            </a:r>
          </a:p>
          <a:p>
            <a:pPr lvl="1"/>
            <a:r>
              <a:rPr lang="fi-FI" sz="2200" dirty="0" smtClean="0"/>
              <a:t>Päivärahaa haetaan aina takautuvasti</a:t>
            </a:r>
          </a:p>
          <a:p>
            <a:pPr lvl="1"/>
            <a:endParaRPr lang="fi-FI" dirty="0"/>
          </a:p>
          <a:p>
            <a:r>
              <a:rPr lang="fi-FI" sz="2400" dirty="0" smtClean="0"/>
              <a:t>Jatkossa päivärahaa haetaan joko neljän viikon tai kalenterikuukauden jaksoissa</a:t>
            </a:r>
          </a:p>
          <a:p>
            <a:pPr lvl="1"/>
            <a:r>
              <a:rPr lang="fi-FI" sz="2200" dirty="0" smtClean="0"/>
              <a:t>Osa-aikaisesti työskentelevät hakevat palkanmaksukauden mukaisesti</a:t>
            </a:r>
          </a:p>
          <a:p>
            <a:pPr lvl="1"/>
            <a:endParaRPr lang="fi-FI" sz="2200" dirty="0"/>
          </a:p>
          <a:p>
            <a:r>
              <a:rPr lang="fi-FI" sz="2400" dirty="0" smtClean="0"/>
              <a:t>Ensimmäisen hakemuksen liitteeksi tulee toimittaa:</a:t>
            </a:r>
          </a:p>
          <a:p>
            <a:pPr lvl="1"/>
            <a:endParaRPr lang="fi-FI" sz="600" dirty="0" smtClean="0"/>
          </a:p>
          <a:p>
            <a:pPr lvl="1"/>
            <a:r>
              <a:rPr lang="fi-FI" sz="2200" dirty="0" smtClean="0"/>
              <a:t>Kopio työsopimuksesta</a:t>
            </a:r>
          </a:p>
          <a:p>
            <a:pPr lvl="1"/>
            <a:r>
              <a:rPr lang="fi-FI" sz="2200" dirty="0" smtClean="0"/>
              <a:t>Kopio irtisanomisilmoituksesta tai lomautusilmoituksesta</a:t>
            </a:r>
          </a:p>
          <a:p>
            <a:pPr lvl="1"/>
            <a:r>
              <a:rPr lang="fi-FI" sz="2200" dirty="0" smtClean="0"/>
              <a:t>Palkkatodistus, mikäli tarvittavat palkkatiedot eivät ilmene Tulorekisteristä</a:t>
            </a:r>
            <a:endParaRPr lang="fi-FI" sz="22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944" y="4132741"/>
            <a:ext cx="3810330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9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6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Päivärahan määrittely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1900" dirty="0" smtClean="0"/>
              <a:t>Päiväraha määritellään välittömästi työttömyyttä edeltävän 26 viikon palkkatuloista.</a:t>
            </a:r>
          </a:p>
          <a:p>
            <a:pPr lvl="1"/>
            <a:endParaRPr lang="fi-FI" sz="400" dirty="0" smtClean="0"/>
          </a:p>
          <a:p>
            <a:pPr lvl="1"/>
            <a:endParaRPr lang="fi-FI" sz="400" dirty="0" smtClean="0"/>
          </a:p>
          <a:p>
            <a:pPr lvl="1"/>
            <a:r>
              <a:rPr lang="fi-FI" sz="1700" dirty="0" smtClean="0"/>
              <a:t>Työtä tulee olla lain mukaan tehtynä aina vähintään 18h/vko, </a:t>
            </a:r>
            <a:r>
              <a:rPr lang="fi-FI" altLang="fi-FI" sz="1700" dirty="0" smtClean="0"/>
              <a:t>jotta se voidaan hyväksyä palkanmääritykseen. </a:t>
            </a:r>
          </a:p>
          <a:p>
            <a:pPr lvl="1"/>
            <a:r>
              <a:rPr lang="fi-FI" sz="1700" dirty="0" smtClean="0"/>
              <a:t>Päivärahan </a:t>
            </a:r>
            <a:r>
              <a:rPr lang="fi-FI" sz="1700" dirty="0"/>
              <a:t>määrittelyssä </a:t>
            </a:r>
            <a:r>
              <a:rPr lang="fi-FI" sz="1700" dirty="0" smtClean="0"/>
              <a:t>huomioidaan vain </a:t>
            </a:r>
            <a:r>
              <a:rPr lang="fi-FI" sz="1700" dirty="0"/>
              <a:t>vakiintunut </a:t>
            </a:r>
            <a:r>
              <a:rPr lang="fi-FI" sz="1700" dirty="0" smtClean="0"/>
              <a:t>tulo. Esim. yrityksen </a:t>
            </a:r>
            <a:r>
              <a:rPr lang="fi-FI" sz="1700" dirty="0"/>
              <a:t>tulokseen </a:t>
            </a:r>
            <a:r>
              <a:rPr lang="fi-FI" sz="1700" dirty="0" smtClean="0"/>
              <a:t>perustuvat bonukset, </a:t>
            </a:r>
            <a:r>
              <a:rPr lang="fi-FI" sz="1700" dirty="0"/>
              <a:t>l</a:t>
            </a:r>
            <a:r>
              <a:rPr lang="fi-FI" sz="1700" dirty="0" smtClean="0"/>
              <a:t>omaraha ja lomakorvaus eivät ole vakiintunutta tuloa, joten niitä ei huomioida laskennassa.</a:t>
            </a:r>
            <a:endParaRPr lang="fi-FI" altLang="fi-FI" sz="1700" dirty="0" smtClean="0"/>
          </a:p>
          <a:p>
            <a:pPr lvl="1"/>
            <a:r>
              <a:rPr lang="fi-FI" altLang="fi-FI" sz="1700" dirty="0" smtClean="0"/>
              <a:t>Palkan tulee olla </a:t>
            </a:r>
            <a:r>
              <a:rPr lang="fi-FI" altLang="fi-FI" sz="1700" dirty="0"/>
              <a:t>työehtosopimuksen mukainen (kokoaikatyöstä vuonna 2020 1236 €/kk ja v. 2021 1252 €/</a:t>
            </a:r>
            <a:r>
              <a:rPr lang="fi-FI" altLang="fi-FI" sz="1700" dirty="0" smtClean="0"/>
              <a:t>kk).</a:t>
            </a:r>
          </a:p>
          <a:p>
            <a:pPr lvl="1"/>
            <a:endParaRPr lang="fi-FI" altLang="fi-FI" sz="1000" dirty="0" smtClean="0"/>
          </a:p>
          <a:p>
            <a:r>
              <a:rPr lang="fi-FI" sz="1900" dirty="0"/>
              <a:t>P</a:t>
            </a:r>
            <a:r>
              <a:rPr lang="fi-FI" sz="1900" dirty="0" smtClean="0"/>
              <a:t>alkkaan tehdään lisäksi prosenttivähennys </a:t>
            </a:r>
            <a:r>
              <a:rPr lang="fi-FI" sz="1900" dirty="0"/>
              <a:t>ennen päivärahan </a:t>
            </a:r>
            <a:r>
              <a:rPr lang="fi-FI" sz="1900" dirty="0" smtClean="0"/>
              <a:t>määrittelyä. Vähennys vastaa </a:t>
            </a:r>
            <a:r>
              <a:rPr lang="fi-FI" sz="1900" dirty="0"/>
              <a:t>palkansaajan työeläke- ja työttömyysvakuutusmaksuja sekä sairausvakuutuksen päivärahamaksua </a:t>
            </a:r>
            <a:r>
              <a:rPr lang="fi-FI" sz="1900" dirty="0" smtClean="0"/>
              <a:t>(</a:t>
            </a:r>
            <a:r>
              <a:rPr lang="fi-FI" sz="1900" i="1" dirty="0" smtClean="0"/>
              <a:t>vuonna 2021 </a:t>
            </a:r>
            <a:r>
              <a:rPr lang="fi-FI" sz="1900" i="1" dirty="0"/>
              <a:t>4,34 </a:t>
            </a:r>
            <a:r>
              <a:rPr lang="fi-FI" sz="1900" i="1" dirty="0" smtClean="0"/>
              <a:t>%</a:t>
            </a:r>
            <a:r>
              <a:rPr lang="fi-FI" sz="1900" dirty="0" smtClean="0"/>
              <a:t>). </a:t>
            </a:r>
            <a:r>
              <a:rPr lang="fi-FI" sz="1900" i="1" dirty="0" smtClean="0">
                <a:sym typeface="Wingdings" panose="05000000000000000000" pitchFamily="2" charset="2"/>
              </a:rPr>
              <a:t> </a:t>
            </a:r>
            <a:r>
              <a:rPr lang="fi-FI" sz="1900" i="1" dirty="0" smtClean="0"/>
              <a:t>Näin ollen palkka, josta päiväraha määritellään on aina pienempi kuin todellinen keskimääräinen kuukausipalkka.</a:t>
            </a:r>
            <a:endParaRPr lang="fi-FI" sz="1900" i="1" dirty="0"/>
          </a:p>
          <a:p>
            <a:endParaRPr lang="fi-FI" sz="2400" dirty="0" smtClean="0">
              <a:latin typeface="Calibri" panose="020F0502020204030204" pitchFamily="34" charset="0"/>
            </a:endParaRPr>
          </a:p>
          <a:p>
            <a:r>
              <a:rPr lang="fi-FI" sz="1900" dirty="0" smtClean="0"/>
              <a:t>Arvion päivärahasta voi laskea </a:t>
            </a:r>
            <a:r>
              <a:rPr lang="fi-FI" sz="1900" dirty="0" err="1"/>
              <a:t>TYJ:n</a:t>
            </a:r>
            <a:r>
              <a:rPr lang="fi-FI" sz="1900" dirty="0"/>
              <a:t> päivärahalaskurilla: </a:t>
            </a:r>
            <a:r>
              <a:rPr lang="fi-FI" sz="1900" dirty="0" smtClean="0">
                <a:latin typeface="Calibri" panose="020F0502020204030204" pitchFamily="34" charset="0"/>
                <a:hlinkClick r:id="rId2"/>
              </a:rPr>
              <a:t>https://www.tyj.fi/jos-jaat-tyottomaksi/paivarahalaskuri/</a:t>
            </a:r>
            <a:r>
              <a:rPr lang="fi-FI" sz="1900" dirty="0" smtClean="0">
                <a:latin typeface="Calibri" panose="020F0502020204030204" pitchFamily="34" charset="0"/>
              </a:rPr>
              <a:t> </a:t>
            </a:r>
            <a:endParaRPr lang="fi-FI" sz="1900" dirty="0" smtClean="0"/>
          </a:p>
          <a:p>
            <a:pPr marL="457200" lvl="1" indent="0">
              <a:buNone/>
            </a:pPr>
            <a:endParaRPr lang="fi-FI" sz="2000" dirty="0" smtClean="0"/>
          </a:p>
          <a:p>
            <a:r>
              <a:rPr lang="fi-FI" altLang="fi-FI" sz="1700" b="1" dirty="0" err="1" smtClean="0"/>
              <a:t>Huom</a:t>
            </a:r>
            <a:r>
              <a:rPr lang="fi-FI" altLang="fi-FI" sz="1700" b="1" dirty="0" smtClean="0"/>
              <a:t>! </a:t>
            </a:r>
            <a:r>
              <a:rPr lang="fi-FI" altLang="fi-FI" sz="1700" dirty="0"/>
              <a:t>Jos </a:t>
            </a:r>
            <a:r>
              <a:rPr lang="fi-FI" altLang="fi-FI" sz="1700" dirty="0" smtClean="0"/>
              <a:t>työaikaa </a:t>
            </a:r>
            <a:r>
              <a:rPr lang="fi-FI" altLang="fi-FI" sz="1700" dirty="0"/>
              <a:t>on lyhennetty </a:t>
            </a:r>
            <a:r>
              <a:rPr lang="fi-FI" altLang="fi-FI" sz="1700" dirty="0" smtClean="0"/>
              <a:t>osa-aikaeläkkeen, osatyökyvyttömyyseläkkeen</a:t>
            </a:r>
            <a:r>
              <a:rPr lang="fi-FI" altLang="fi-FI" sz="1700" dirty="0"/>
              <a:t>, osittaisen hoitovapaan tai osasairaspäivärahan johdosta, tehdään määritys tätä edeltävältä </a:t>
            </a:r>
            <a:r>
              <a:rPr lang="fi-FI" altLang="fi-FI" sz="1700" dirty="0" smtClean="0"/>
              <a:t>ajalta. Näissä tapauksissa on toimitettava palkkatodistus työssäoloehtoon luettavalta ajalta.</a:t>
            </a:r>
            <a:endParaRPr lang="fi-FI" sz="17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251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Päivärahan määrittelyssä käytettävät asiakirjat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altLang="fi-FI" sz="2000" dirty="0" smtClean="0"/>
              <a:t>Kassa käyttää Tulorekisterin tietoja päivärahan määrittelyssä</a:t>
            </a:r>
          </a:p>
          <a:p>
            <a:pPr lvl="1"/>
            <a:r>
              <a:rPr lang="fi-FI" altLang="fi-FI" sz="1800" dirty="0" smtClean="0"/>
              <a:t>Mikäli emme saa Tulorekisteristä kaikkia tarvittavia tietoja, pyydämme hakemuksen käsittelyn yhteydessä lisätietoja joko palkanlaskijalta tai työnantajalta</a:t>
            </a:r>
          </a:p>
          <a:p>
            <a:pPr marL="457200" lvl="1" indent="0">
              <a:buNone/>
            </a:pPr>
            <a:endParaRPr lang="fi-FI" altLang="fi-FI" sz="2000" dirty="0" smtClean="0"/>
          </a:p>
          <a:p>
            <a:r>
              <a:rPr lang="fi-FI" altLang="fi-FI" sz="2000" dirty="0" smtClean="0"/>
              <a:t>Kassalle voi myös toimittaa palkanlaskijan kirjoittaman palkkatodistuksen, josta tulee ilmetä seuraavat tiedot:</a:t>
            </a:r>
          </a:p>
          <a:p>
            <a:pPr lvl="1"/>
            <a:r>
              <a:rPr lang="fi-FI" altLang="fi-FI" sz="1800" dirty="0"/>
              <a:t>T</a:t>
            </a:r>
            <a:r>
              <a:rPr lang="fi-FI" altLang="fi-FI" sz="1800" dirty="0" smtClean="0"/>
              <a:t>yösuhteen alkaminen ja mahdollinen päättyminen/lomautuksen alkaminen</a:t>
            </a:r>
          </a:p>
          <a:p>
            <a:pPr lvl="1"/>
            <a:r>
              <a:rPr lang="fi-FI" altLang="fi-FI" sz="1800" dirty="0"/>
              <a:t>P</a:t>
            </a:r>
            <a:r>
              <a:rPr lang="fi-FI" altLang="fi-FI" sz="1800" dirty="0" smtClean="0"/>
              <a:t>alkkatiedot 26 viikon ajalta ennen työttömyyden alkua</a:t>
            </a:r>
          </a:p>
          <a:p>
            <a:pPr lvl="1"/>
            <a:r>
              <a:rPr lang="fi-FI" altLang="fi-FI" sz="1800" dirty="0" smtClean="0"/>
              <a:t>Lomaraha ja lomakorvaus ja mahdolliset bonukset eriteltynä</a:t>
            </a:r>
          </a:p>
          <a:p>
            <a:pPr lvl="1"/>
            <a:r>
              <a:rPr lang="fi-FI" altLang="fi-FI" sz="1800" dirty="0" smtClean="0"/>
              <a:t>Palkattomat ajat selvennyksineen</a:t>
            </a:r>
          </a:p>
          <a:p>
            <a:pPr marL="457200" lvl="1" indent="0">
              <a:buNone/>
            </a:pPr>
            <a:endParaRPr lang="fi-FI" altLang="fi-FI" sz="1800" dirty="0" smtClean="0"/>
          </a:p>
          <a:p>
            <a:r>
              <a:rPr lang="fi-FI" altLang="fi-FI" sz="2000" dirty="0"/>
              <a:t>T</a:t>
            </a:r>
            <a:r>
              <a:rPr lang="fi-FI" altLang="fi-FI" sz="2000" dirty="0" smtClean="0"/>
              <a:t>arvittavat lomakkeet osoitteesta: </a:t>
            </a:r>
            <a:r>
              <a:rPr lang="fi-FI" altLang="fi-FI" sz="2000" dirty="0">
                <a:hlinkClick r:id="rId2"/>
              </a:rPr>
              <a:t>https://</a:t>
            </a:r>
            <a:r>
              <a:rPr lang="fi-FI" altLang="fi-FI" sz="2000" dirty="0" smtClean="0">
                <a:hlinkClick r:id="rId2"/>
              </a:rPr>
              <a:t>www.pam.fi/tyottomyyskassa/lomakkeet-ja-liitteet.html</a:t>
            </a:r>
            <a:r>
              <a:rPr lang="fi-FI" altLang="fi-FI" sz="2000" dirty="0" smtClean="0"/>
              <a:t> </a:t>
            </a:r>
            <a:endParaRPr lang="fi-FI" altLang="fi-FI" sz="2000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24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Sosiaalietuudet ja niiden vaikutus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fi-FI" sz="3300" dirty="0"/>
              <a:t>Sosiaalietuuksien vaikutus henkilön päivärahaan voi </a:t>
            </a:r>
            <a:r>
              <a:rPr lang="fi-FI" sz="3300" dirty="0" smtClean="0"/>
              <a:t>olla: </a:t>
            </a:r>
            <a:endParaRPr lang="fi-FI" sz="3300" dirty="0"/>
          </a:p>
          <a:p>
            <a:pPr lvl="1">
              <a:defRPr/>
            </a:pPr>
            <a:r>
              <a:rPr lang="fi-FI" sz="3400" i="1" dirty="0"/>
              <a:t>estävä</a:t>
            </a:r>
          </a:p>
          <a:p>
            <a:pPr lvl="1">
              <a:defRPr/>
            </a:pPr>
            <a:r>
              <a:rPr lang="fi-FI" sz="3400" i="1" dirty="0"/>
              <a:t>vähentävä</a:t>
            </a:r>
          </a:p>
          <a:p>
            <a:pPr lvl="1">
              <a:defRPr/>
            </a:pPr>
            <a:r>
              <a:rPr lang="fi-FI" sz="3400" i="1" dirty="0"/>
              <a:t>täysin </a:t>
            </a:r>
            <a:r>
              <a:rPr lang="fi-FI" sz="3400" i="1" dirty="0" smtClean="0"/>
              <a:t>vaikutukseton</a:t>
            </a:r>
          </a:p>
          <a:p>
            <a:pPr marL="457200" lvl="1" indent="0">
              <a:buNone/>
              <a:defRPr/>
            </a:pPr>
            <a:endParaRPr lang="fi-FI" sz="2600" dirty="0" smtClean="0"/>
          </a:p>
          <a:p>
            <a:pPr marL="457200" lvl="1" indent="0">
              <a:buNone/>
              <a:defRPr/>
            </a:pPr>
            <a:endParaRPr lang="fi-FI" sz="2100" dirty="0" smtClean="0"/>
          </a:p>
          <a:p>
            <a:pPr marL="0" indent="0">
              <a:buNone/>
              <a:defRPr/>
            </a:pPr>
            <a:r>
              <a:rPr lang="fi-FI" sz="3300" i="1" dirty="0" smtClean="0"/>
              <a:t>Estäviä</a:t>
            </a:r>
            <a:r>
              <a:rPr lang="fi-FI" sz="3300" dirty="0" smtClean="0"/>
              <a:t> sosiaalietuuksia ovat esimerkiksi:</a:t>
            </a:r>
          </a:p>
          <a:p>
            <a:pPr lvl="1">
              <a:defRPr/>
            </a:pPr>
            <a:r>
              <a:rPr lang="fi-FI" sz="3400" dirty="0" smtClean="0"/>
              <a:t>Vanhuuseläke tai varhennettu vanhuuseläke</a:t>
            </a:r>
          </a:p>
          <a:p>
            <a:pPr lvl="1">
              <a:defRPr/>
            </a:pPr>
            <a:r>
              <a:rPr lang="fi-FI" sz="3400" dirty="0" smtClean="0"/>
              <a:t>Äitiys- tai isyysraha, vanhempainraha</a:t>
            </a:r>
          </a:p>
          <a:p>
            <a:pPr lvl="1">
              <a:defRPr/>
            </a:pPr>
            <a:r>
              <a:rPr lang="fi-FI" sz="3400" dirty="0" smtClean="0"/>
              <a:t>Sairauspäiväraha, kuntoutusraha tai ansionmenetyskorvaus</a:t>
            </a:r>
          </a:p>
          <a:p>
            <a:pPr lvl="1">
              <a:defRPr/>
            </a:pPr>
            <a:r>
              <a:rPr lang="fi-FI" sz="3400" dirty="0" smtClean="0"/>
              <a:t>Työuraeläke	</a:t>
            </a:r>
            <a:r>
              <a:rPr lang="fi-FI" sz="2100" dirty="0" smtClean="0"/>
              <a:t>		</a:t>
            </a:r>
          </a:p>
          <a:p>
            <a:pPr>
              <a:lnSpc>
                <a:spcPct val="100000"/>
              </a:lnSpc>
              <a:buNone/>
            </a:pPr>
            <a:r>
              <a:rPr lang="fi-FI" altLang="fi-FI" sz="3300" i="1" dirty="0" smtClean="0"/>
              <a:t>Vähentäviä</a:t>
            </a:r>
            <a:r>
              <a:rPr lang="fi-FI" altLang="fi-FI" sz="3300" dirty="0" smtClean="0"/>
              <a:t> sosiaalietuuksia ovat esimerkiksi:</a:t>
            </a:r>
          </a:p>
          <a:p>
            <a:pPr lvl="1">
              <a:lnSpc>
                <a:spcPct val="100000"/>
              </a:lnSpc>
            </a:pPr>
            <a:r>
              <a:rPr lang="fi-FI" altLang="fi-FI" sz="3400" dirty="0" smtClean="0"/>
              <a:t>Osatyökyvyttömyyseläke</a:t>
            </a:r>
            <a:endParaRPr lang="fi-FI" altLang="fi-FI" sz="3400" dirty="0"/>
          </a:p>
          <a:p>
            <a:pPr lvl="1">
              <a:lnSpc>
                <a:spcPct val="100000"/>
              </a:lnSpc>
            </a:pPr>
            <a:r>
              <a:rPr lang="fi-FI" altLang="fi-FI" sz="3400" dirty="0" smtClean="0"/>
              <a:t>Osa-aikaeläke</a:t>
            </a:r>
          </a:p>
          <a:p>
            <a:pPr lvl="1">
              <a:lnSpc>
                <a:spcPct val="100000"/>
              </a:lnSpc>
            </a:pPr>
            <a:r>
              <a:rPr lang="fi-FI" altLang="fi-FI" sz="3400" dirty="0"/>
              <a:t>Lasten kotihoidontuki</a:t>
            </a:r>
          </a:p>
          <a:p>
            <a:pPr lvl="1">
              <a:lnSpc>
                <a:spcPct val="100000"/>
              </a:lnSpc>
            </a:pPr>
            <a:r>
              <a:rPr lang="fi-FI" altLang="fi-FI" sz="3400" dirty="0"/>
              <a:t>Joustava hoitoraha</a:t>
            </a:r>
          </a:p>
          <a:p>
            <a:pPr lvl="1">
              <a:lnSpc>
                <a:spcPct val="100000"/>
              </a:lnSpc>
            </a:pPr>
            <a:r>
              <a:rPr lang="fi-FI" altLang="fi-FI" sz="3400" dirty="0"/>
              <a:t>Tartuntatautipäiväraha</a:t>
            </a:r>
          </a:p>
          <a:p>
            <a:pPr lvl="1">
              <a:lnSpc>
                <a:spcPct val="100000"/>
              </a:lnSpc>
            </a:pPr>
            <a:endParaRPr lang="fi-FI" altLang="fi-FI" sz="2100" dirty="0" smtClean="0"/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sz="1600" i="1" dirty="0"/>
              <a:t>Vaikutuksettomia</a:t>
            </a:r>
            <a:r>
              <a:rPr lang="fi-FI" altLang="fi-FI" sz="1600" dirty="0"/>
              <a:t> sosiaalietuuksia ovat esimerkiksi:</a:t>
            </a:r>
          </a:p>
          <a:p>
            <a:pPr lvl="1"/>
            <a:r>
              <a:rPr lang="fi-FI" altLang="fi-FI" sz="1600" dirty="0"/>
              <a:t>Lapsilisä</a:t>
            </a:r>
          </a:p>
          <a:p>
            <a:pPr lvl="1"/>
            <a:r>
              <a:rPr lang="fi-FI" altLang="fi-FI" sz="1600" dirty="0"/>
              <a:t>Henkilökohtainen lisäeläke *</a:t>
            </a:r>
          </a:p>
          <a:p>
            <a:pPr lvl="1"/>
            <a:r>
              <a:rPr lang="fi-FI" altLang="fi-FI" sz="1600" dirty="0"/>
              <a:t>Asumistuki</a:t>
            </a:r>
          </a:p>
          <a:p>
            <a:pPr lvl="1"/>
            <a:r>
              <a:rPr lang="fi-FI" altLang="fi-FI" sz="1600" dirty="0"/>
              <a:t>Toimeentulotuki</a:t>
            </a:r>
          </a:p>
          <a:p>
            <a:pPr lvl="1"/>
            <a:r>
              <a:rPr lang="fi-FI" altLang="fi-FI" sz="1600" dirty="0"/>
              <a:t>Vammaistuki</a:t>
            </a:r>
          </a:p>
          <a:p>
            <a:pPr lvl="1"/>
            <a:r>
              <a:rPr lang="fi-FI" altLang="fi-FI" sz="1600" dirty="0"/>
              <a:t>Perhe-eläke</a:t>
            </a:r>
          </a:p>
          <a:p>
            <a:pPr lvl="1"/>
            <a:r>
              <a:rPr lang="fi-FI" altLang="fi-FI" sz="1600" dirty="0"/>
              <a:t>Osittain varhennettu </a:t>
            </a:r>
            <a:r>
              <a:rPr lang="fi-FI" altLang="fi-FI" sz="1600" dirty="0" smtClean="0"/>
              <a:t>vanhuuseläke</a:t>
            </a:r>
          </a:p>
          <a:p>
            <a:pPr marL="457200" lvl="1" indent="0">
              <a:buNone/>
            </a:pPr>
            <a:endParaRPr lang="fi-FI" altLang="fi-FI" sz="1600" dirty="0"/>
          </a:p>
          <a:p>
            <a:pPr marL="0" indent="0">
              <a:buNone/>
            </a:pPr>
            <a:r>
              <a:rPr lang="fi-FI" sz="1400" dirty="0"/>
              <a:t>* Työnantajan järjestämä lisäeläke on kuitenkin vähentävä etuus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6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4712775"/>
            <a:ext cx="2800350" cy="16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840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Kenellä on oikeus soviteltuun päivärahaan?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/>
              <a:t>O</a:t>
            </a:r>
            <a:r>
              <a:rPr lang="fi-FI" sz="2400" dirty="0" smtClean="0"/>
              <a:t>ikeus </a:t>
            </a:r>
            <a:r>
              <a:rPr lang="fi-FI" sz="2400" dirty="0"/>
              <a:t>s</a:t>
            </a:r>
            <a:r>
              <a:rPr lang="fi-FI" sz="2400" dirty="0" smtClean="0"/>
              <a:t>oviteltuun </a:t>
            </a:r>
            <a:r>
              <a:rPr lang="fi-FI" sz="2400" dirty="0"/>
              <a:t>työttömyysetuuteen </a:t>
            </a:r>
            <a:r>
              <a:rPr lang="fi-FI" sz="2400" dirty="0" smtClean="0"/>
              <a:t>on mikäli: </a:t>
            </a:r>
          </a:p>
          <a:p>
            <a:pPr marL="0" indent="0">
              <a:buNone/>
            </a:pPr>
            <a:r>
              <a:rPr lang="fi-FI" sz="600" dirty="0"/>
              <a:t>	</a:t>
            </a:r>
            <a:r>
              <a:rPr lang="fi-FI" sz="600" dirty="0" smtClean="0"/>
              <a:t>	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1</a:t>
            </a:r>
            <a:r>
              <a:rPr lang="fi-FI" sz="2400" dirty="0"/>
              <a:t>) </a:t>
            </a:r>
            <a:r>
              <a:rPr lang="fi-FI" sz="2400" dirty="0" smtClean="0"/>
              <a:t>saa </a:t>
            </a:r>
            <a:r>
              <a:rPr lang="fi-FI" sz="2400" dirty="0"/>
              <a:t>tuloa osa-aikaisesta </a:t>
            </a:r>
            <a:r>
              <a:rPr lang="fi-FI" sz="2400" dirty="0" smtClean="0"/>
              <a:t>työstä ja työsopimuksen mukainen työaika 	on enintään 80% alalla sovellettavasta kokonaistyöajasta. Yli 80 % työaika 	katsotaan aina</a:t>
            </a:r>
            <a:r>
              <a:rPr lang="fi-FI" sz="2400" dirty="0"/>
              <a:t> </a:t>
            </a:r>
            <a:r>
              <a:rPr lang="fi-FI" sz="2400" dirty="0" smtClean="0"/>
              <a:t>kokoaikatyöksi</a:t>
            </a:r>
          </a:p>
          <a:p>
            <a:pPr marL="0" indent="0">
              <a:buNone/>
            </a:pPr>
            <a:r>
              <a:rPr lang="fi-FI" sz="2400" dirty="0" smtClean="0"/>
              <a:t>	2) työaikaa on lyhennetty lomautuksen tai lomautukseen rinnastettavan 	syyn johdosta </a:t>
            </a:r>
          </a:p>
          <a:p>
            <a:pPr marL="0" indent="0">
              <a:buNone/>
            </a:pPr>
            <a:r>
              <a:rPr lang="fi-FI" sz="2400" dirty="0" smtClean="0"/>
              <a:t>	3) vastaanottaa enintään 2 viikkoa kestävän kokoaikatyön</a:t>
            </a:r>
          </a:p>
          <a:p>
            <a:pPr marL="0" indent="0">
              <a:buNone/>
            </a:pPr>
            <a:r>
              <a:rPr lang="fi-FI" sz="2400" dirty="0" smtClean="0"/>
              <a:t>	4) toimii sivutoimisena yrittäjänä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8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617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 smtClean="0"/>
              <a:t>Miten soviteltua päivärahaa haetaan?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2600" dirty="0"/>
              <a:t>S</a:t>
            </a:r>
            <a:r>
              <a:rPr lang="fi-FI" sz="2600" dirty="0" smtClean="0"/>
              <a:t>oviteltua päivärahaa haetaan palkanmaksukauden mukaisesti joko 4 viikon tai kuukauden jaksoissa.</a:t>
            </a:r>
          </a:p>
          <a:p>
            <a:pPr lvl="1"/>
            <a:endParaRPr lang="fi-FI" sz="600" dirty="0" smtClean="0"/>
          </a:p>
          <a:p>
            <a:pPr lvl="1"/>
            <a:r>
              <a:rPr lang="fi-FI" dirty="0" smtClean="0"/>
              <a:t>Hakemuksen voi toimittaa sähköisesti kassan verkkopalvelussa tai postitse.</a:t>
            </a:r>
          </a:p>
          <a:p>
            <a:pPr lvl="1"/>
            <a:r>
              <a:rPr lang="fi-FI" dirty="0" smtClean="0"/>
              <a:t>Kassa saa tulotiedot suoraan Tulorekisteristä</a:t>
            </a:r>
          </a:p>
          <a:p>
            <a:pPr lvl="2"/>
            <a:endParaRPr lang="fi-FI" sz="600" dirty="0" smtClean="0"/>
          </a:p>
          <a:p>
            <a:pPr lvl="2"/>
            <a:r>
              <a:rPr lang="fi-FI" dirty="0" smtClean="0"/>
              <a:t>Hakemuksen liitteeksi tulee toimittaa palkkalaskelma, mikäli hakujaksolla on palkallista vuosi- tai sairauslomaa.</a:t>
            </a:r>
          </a:p>
          <a:p>
            <a:pPr lvl="2"/>
            <a:r>
              <a:rPr lang="fi-FI" dirty="0" smtClean="0"/>
              <a:t>Jos kokoaikaisen työaikaa on lyhennetty lomautuksen perusteella, kassalle tulee aina toimittaa palkkalaskelma hakujaksolla ansaituista palkoista.</a:t>
            </a:r>
          </a:p>
          <a:p>
            <a:pPr lvl="2"/>
            <a:endParaRPr lang="fi-FI" sz="600" dirty="0" smtClean="0"/>
          </a:p>
          <a:p>
            <a:pPr lvl="1"/>
            <a:r>
              <a:rPr lang="fi-FI" dirty="0" smtClean="0"/>
              <a:t>Kassalle tulee myös toimittaa kopio työsopimuksesta.</a:t>
            </a:r>
          </a:p>
          <a:p>
            <a:pPr lvl="1"/>
            <a:endParaRPr lang="fi-FI" dirty="0"/>
          </a:p>
          <a:p>
            <a:r>
              <a:rPr lang="fi-FI" sz="2600" dirty="0" smtClean="0"/>
              <a:t>Soviteltua päivärahaa voidaan maksaa vain ajalta, jolloin työnhaku TE-toimistossa on voimassa.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8</a:t>
            </a:fld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 rot="697309">
            <a:off x="8643814" y="4542336"/>
            <a:ext cx="3151430" cy="65046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Päivärahaa haettava 3 kk sisällä haettavan jakson ensimmäisestä päivästä</a:t>
            </a:r>
          </a:p>
        </p:txBody>
      </p:sp>
    </p:spTree>
    <p:extLst>
      <p:ext uri="{BB962C8B-B14F-4D97-AF65-F5344CB8AC3E}">
        <p14:creationId xmlns:p14="http://schemas.microsoft.com/office/powerpoint/2010/main" val="208815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579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3600" dirty="0"/>
              <a:t>Työtulon ja työtuntien vaikutus soviteltuun päivärahaan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 sz="2600" dirty="0">
                <a:sym typeface="Wingdings" panose="05000000000000000000" pitchFamily="2" charset="2"/>
              </a:rPr>
              <a:t>Osa-aikatyöstä saatu tulo vaikuttaa sovitellun päivärahan määrään maksupäivän mukaisella </a:t>
            </a:r>
            <a:r>
              <a:rPr lang="fi-FI" sz="2600" dirty="0" smtClean="0">
                <a:sym typeface="Wingdings" panose="05000000000000000000" pitchFamily="2" charset="2"/>
              </a:rPr>
              <a:t>hakujaksolla.</a:t>
            </a:r>
          </a:p>
          <a:p>
            <a:pPr lvl="1"/>
            <a:r>
              <a:rPr lang="fi-FI" dirty="0"/>
              <a:t>Esimerkiksi toukokuussa tehdystä osa-aikatyöstä maksetaan palkka kesäkuussa, jolloin palkka huomioidaan kesäkuun päivärahaa </a:t>
            </a:r>
            <a:r>
              <a:rPr lang="fi-FI" dirty="0" smtClean="0"/>
              <a:t>laskettaessa.</a:t>
            </a:r>
          </a:p>
          <a:p>
            <a:pPr>
              <a:spcAft>
                <a:spcPts val="600"/>
              </a:spcAft>
            </a:pPr>
            <a:r>
              <a:rPr lang="fi-FI" sz="2600" dirty="0"/>
              <a:t>Myös työtuntien määrää tarkastellaan maksupäivän mukaisesti. Työajan ylittäessä 80% kokoaikaisesta työajasta, ei oikeutta päivärahaan ole. </a:t>
            </a:r>
          </a:p>
          <a:p>
            <a:pPr lvl="1">
              <a:spcAft>
                <a:spcPts val="1200"/>
              </a:spcAft>
            </a:pPr>
            <a:r>
              <a:rPr lang="fi-FI" dirty="0"/>
              <a:t>Esimerkiksi jos olet tehnyt kaupanalalla työtä 135h toukokuussa, josta palkka maksetaan kesäkuussa, et ole kesäkuussa oikeutettu päivärahaan työtuntien ylitettyä 80 % työaikarajan </a:t>
            </a:r>
            <a:r>
              <a:rPr lang="fi-FI" b="1" dirty="0"/>
              <a:t>(37,5 h/vko * 21,5 = 161,25 h josta 80 % raja on 129 h</a:t>
            </a:r>
            <a:r>
              <a:rPr lang="fi-FI" b="1" dirty="0" smtClean="0"/>
              <a:t>)</a:t>
            </a:r>
            <a:r>
              <a:rPr lang="fi-FI" dirty="0" smtClean="0"/>
              <a:t>.</a:t>
            </a:r>
            <a:endParaRPr lang="fi-FI" b="1" dirty="0" smtClean="0">
              <a:sym typeface="Wingdings" panose="05000000000000000000" pitchFamily="2" charset="2"/>
            </a:endParaRPr>
          </a:p>
          <a:p>
            <a:r>
              <a:rPr lang="fi-FI" sz="2600" dirty="0">
                <a:sym typeface="Wingdings" panose="05000000000000000000" pitchFamily="2" charset="2"/>
              </a:rPr>
              <a:t>Kokoaikaisesta työstä lomautettavien mahdollinen työtulo sovitellaan ansainnan mukaisesti, eli palkka vaikuttaa hakujaksolla missä se on ansaittu. </a:t>
            </a:r>
            <a:r>
              <a:rPr lang="fi-FI" sz="2600" dirty="0" smtClean="0">
                <a:sym typeface="Wingdings" panose="05000000000000000000" pitchFamily="2" charset="2"/>
              </a:rPr>
              <a:t>Kokoaikatyöstä </a:t>
            </a:r>
            <a:r>
              <a:rPr lang="fi-FI" sz="2600" dirty="0">
                <a:sym typeface="Wingdings" panose="05000000000000000000" pitchFamily="2" charset="2"/>
              </a:rPr>
              <a:t>lomautettujen työaikaa tarkastellaan kalenteriviikoittain.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88E-B85B-42FD-8058-254DCB9E120F}" type="datetime1">
              <a:rPr lang="fi-FI" smtClean="0"/>
              <a:t>4.3.2021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7D5D0-2959-4164-9E89-D44F4196C08D}" type="slidenum">
              <a:rPr lang="fi-FI" smtClean="0"/>
              <a:t>9</a:t>
            </a:fld>
            <a:endParaRPr lang="fi-FI"/>
          </a:p>
        </p:txBody>
      </p:sp>
      <p:pic>
        <p:nvPicPr>
          <p:cNvPr id="1026" name="Picture 2" descr="Työtulojen sovittelu muuttuu maksuperusteiseksi 1.4.2019 - Lakimiesten  työttömyyskas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20" y="5670076"/>
            <a:ext cx="3271019" cy="10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9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1008</Words>
  <Application>Microsoft Office PowerPoint</Application>
  <PresentationFormat>Laajakuva</PresentationFormat>
  <Paragraphs>169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Työttömyysturva</vt:lpstr>
      <vt:lpstr>Kenellä on oikeus ansiopäivärahaan?</vt:lpstr>
      <vt:lpstr>Miten päivärahaa haetaan?</vt:lpstr>
      <vt:lpstr>Päivärahan määrittely</vt:lpstr>
      <vt:lpstr>Päivärahan määrittelyssä käytettävät asiakirjat</vt:lpstr>
      <vt:lpstr>Sosiaalietuudet ja niiden vaikutus</vt:lpstr>
      <vt:lpstr>Kenellä on oikeus soviteltuun päivärahaan?</vt:lpstr>
      <vt:lpstr>Miten soviteltua päivärahaa haetaan?</vt:lpstr>
      <vt:lpstr>Työtulon ja työtuntien vaikutus soviteltuun päivärahaan</vt:lpstr>
      <vt:lpstr>Omavastuuaika</vt:lpstr>
      <vt:lpstr>Verotus</vt:lpstr>
      <vt:lpstr>Poikkeukset koronan aikana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Työttömyysturva</dc:title>
  <dc:creator>Tolvanen Linda</dc:creator>
  <cp:lastModifiedBy>Tolvanen Linda</cp:lastModifiedBy>
  <cp:revision>26</cp:revision>
  <dcterms:created xsi:type="dcterms:W3CDTF">2021-03-03T09:12:33Z</dcterms:created>
  <dcterms:modified xsi:type="dcterms:W3CDTF">2021-03-04T16:22:06Z</dcterms:modified>
</cp:coreProperties>
</file>